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1"/>
  </p:notesMasterIdLst>
  <p:handoutMasterIdLst>
    <p:handoutMasterId r:id="rId22"/>
  </p:handoutMasterIdLst>
  <p:sldIdLst>
    <p:sldId id="262" r:id="rId5"/>
    <p:sldId id="307" r:id="rId6"/>
    <p:sldId id="552" r:id="rId7"/>
    <p:sldId id="553" r:id="rId8"/>
    <p:sldId id="551" r:id="rId9"/>
    <p:sldId id="554" r:id="rId10"/>
    <p:sldId id="555" r:id="rId11"/>
    <p:sldId id="556" r:id="rId12"/>
    <p:sldId id="557" r:id="rId13"/>
    <p:sldId id="558" r:id="rId14"/>
    <p:sldId id="559" r:id="rId15"/>
    <p:sldId id="560" r:id="rId16"/>
    <p:sldId id="561" r:id="rId17"/>
    <p:sldId id="562" r:id="rId18"/>
    <p:sldId id="563" r:id="rId19"/>
    <p:sldId id="5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704" autoAdjust="0"/>
  </p:normalViewPr>
  <p:slideViewPr>
    <p:cSldViewPr snapToGrid="0">
      <p:cViewPr varScale="1">
        <p:scale>
          <a:sx n="64" d="100"/>
          <a:sy n="64" d="100"/>
        </p:scale>
        <p:origin x="90" y="360"/>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8/29/2020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8/29/2020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229986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63740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14</a:t>
            </a:fld>
            <a:endParaRPr lang="en-US" dirty="0"/>
          </a:p>
        </p:txBody>
      </p:sp>
    </p:spTree>
    <p:extLst>
      <p:ext uri="{BB962C8B-B14F-4D97-AF65-F5344CB8AC3E}">
        <p14:creationId xmlns:p14="http://schemas.microsoft.com/office/powerpoint/2010/main" val="68918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15</a:t>
            </a:fld>
            <a:endParaRPr lang="en-US" dirty="0"/>
          </a:p>
        </p:txBody>
      </p:sp>
    </p:spTree>
    <p:extLst>
      <p:ext uri="{BB962C8B-B14F-4D97-AF65-F5344CB8AC3E}">
        <p14:creationId xmlns:p14="http://schemas.microsoft.com/office/powerpoint/2010/main" val="289494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319848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381130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177928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30445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13689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126566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8/29/2020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8/29/2020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8/29/2020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8/29/2020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8/29/2020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8/29/2020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Right Doctrine – Right Living - Introduction</a:t>
            </a:r>
          </a:p>
          <a:p>
            <a:pPr algn="ctr"/>
            <a:r>
              <a:rPr lang="en-US" sz="2800" i="1" dirty="0">
                <a:latin typeface="Avenir Next LT Pro" panose="020B0504020202020204" pitchFamily="34" charset="0"/>
              </a:rPr>
              <a:t>Titus 1:1-4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August 30 -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2 Corinthians 4:3-6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Avenir Next LT Pro" panose="020B0504020202020204" pitchFamily="34" charset="0"/>
                <a:ea typeface="Calibri" panose="020F0502020204030204" pitchFamily="34" charset="0"/>
                <a:cs typeface="Calibri" panose="020F0502020204030204" pitchFamily="34" charset="0"/>
              </a:rPr>
              <a:t>3 And even if our gospel is veiled, it is veiled to those who are perishing, 4 in whose case the god of this world has blinded the minds of the unbelieving so that they might not see the light of the gospel of the glory of Christ, who is the image of God. 5 For we do not preach ourselves but Christ Jesus as Lord, and ourselves as your bond-servants for Jesus' sake. 6 For God, who said, "Light shall shine out of darkness," is the One who has shone in our hearts to give the Light of the knowledge of the glory of God in the face of Christ. </a:t>
            </a:r>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649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Living godly in the present age requires being saved by the grace of God.</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88900"/>
            <a:ext cx="11661731" cy="1077218"/>
          </a:xfrm>
          <a:prstGeom prst="rect">
            <a:avLst/>
          </a:prstGeom>
          <a:noFill/>
          <a:ln>
            <a:noFill/>
          </a:ln>
        </p:spPr>
        <p:txBody>
          <a:bodyPr wrap="square" rtlCol="0">
            <a:spAutoFit/>
          </a:bodyPr>
          <a:lstStyle/>
          <a:p>
            <a:pPr marL="514350" lvl="0" indent="-514350" algn="just">
              <a:buAutoNum type="alphaUcPeriod"/>
            </a:pPr>
            <a:r>
              <a:rPr lang="en-US" sz="3200" dirty="0">
                <a:latin typeface="Avenir Next LT Pro" panose="020B0504020202020204" pitchFamily="34" charset="0"/>
              </a:rPr>
              <a:t>Salvation is from the Lord; not from men (See Jonah 2:7-9; Psalm 3:8; Revelation 19:1)</a:t>
            </a: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Isaiah 43:11 and Titus 1:2-4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342372"/>
            <a:ext cx="11661731" cy="107721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Avenir Next LT Pro" panose="020B0504020202020204" pitchFamily="34" charset="0"/>
                <a:ea typeface="Times New Roman" panose="02020603050405020304" pitchFamily="18" charset="0"/>
                <a:cs typeface="Calibri" panose="020F0502020204030204" pitchFamily="34" charset="0"/>
              </a:rPr>
              <a:t>“I, even I, am the LORD [Jehovah; Yahweh], and there is no savior besides Me.”</a:t>
            </a:r>
            <a:r>
              <a:rPr lang="en-US" sz="3200" dirty="0">
                <a:effectLst/>
                <a:latin typeface="Avenir Next LT Pro" panose="020B0504020202020204" pitchFamily="34" charset="0"/>
                <a:ea typeface="Times New Roman" panose="02020603050405020304" pitchFamily="18" charset="0"/>
                <a:cs typeface="Calibri" panose="020F0502020204030204" pitchFamily="34" charset="0"/>
              </a:rPr>
              <a:t> (Isaiah 43:11)</a:t>
            </a:r>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D234A54-3E06-42CA-9B78-6ECD00065ABA}"/>
              </a:ext>
            </a:extLst>
          </p:cNvPr>
          <p:cNvSpPr txBox="1"/>
          <p:nvPr/>
        </p:nvSpPr>
        <p:spPr>
          <a:xfrm>
            <a:off x="242170" y="2722320"/>
            <a:ext cx="11661731" cy="304698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Avenir Next LT Pro" panose="020B0504020202020204" pitchFamily="34" charset="0"/>
                <a:ea typeface="Calibri" panose="020F0502020204030204" pitchFamily="34" charset="0"/>
                <a:cs typeface="Calibri" panose="020F0502020204030204" pitchFamily="34" charset="0"/>
              </a:rPr>
              <a:t>2 in the hope of eternal life, which God, who cannot lie, promised long ages ago, 3 but at the proper time manifested, even His word, in the proclamation with which I was entrusted according to the commandment of </a:t>
            </a:r>
            <a:r>
              <a:rPr lang="en-US" sz="3200" b="1" i="1" u="sng" dirty="0">
                <a:effectLst/>
                <a:latin typeface="Avenir Next LT Pro" panose="020B0504020202020204" pitchFamily="34" charset="0"/>
                <a:ea typeface="Calibri" panose="020F0502020204030204" pitchFamily="34" charset="0"/>
                <a:cs typeface="Calibri" panose="020F0502020204030204" pitchFamily="34" charset="0"/>
              </a:rPr>
              <a:t>God our Savior</a:t>
            </a:r>
            <a:r>
              <a:rPr lang="en-US" sz="3200" i="1" dirty="0">
                <a:effectLst/>
                <a:latin typeface="Avenir Next LT Pro" panose="020B0504020202020204" pitchFamily="34" charset="0"/>
                <a:ea typeface="Calibri" panose="020F0502020204030204" pitchFamily="34" charset="0"/>
                <a:cs typeface="Calibri" panose="020F0502020204030204" pitchFamily="34" charset="0"/>
              </a:rPr>
              <a:t>, 4 To Titus, my true child in a common faith: Grace and peace from God the Father and </a:t>
            </a:r>
            <a:r>
              <a:rPr lang="en-US" sz="3200" b="1" i="1" u="sng" dirty="0">
                <a:effectLst/>
                <a:latin typeface="Avenir Next LT Pro" panose="020B0504020202020204" pitchFamily="34" charset="0"/>
                <a:ea typeface="Calibri" panose="020F0502020204030204" pitchFamily="34" charset="0"/>
                <a:cs typeface="Calibri" panose="020F0502020204030204" pitchFamily="34" charset="0"/>
              </a:rPr>
              <a:t>Christ Jesus our Savior</a:t>
            </a:r>
            <a:r>
              <a:rPr lang="en-US" sz="3200" i="1" dirty="0">
                <a:effectLst/>
                <a:latin typeface="Avenir Next LT Pro" panose="020B0504020202020204" pitchFamily="34" charset="0"/>
                <a:ea typeface="Calibri" panose="020F0502020204030204" pitchFamily="34" charset="0"/>
                <a:cs typeface="Calibri" panose="020F0502020204030204" pitchFamily="34" charset="0"/>
              </a:rPr>
              <a:t>. (Titus 1:2-4)</a:t>
            </a:r>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4174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dirty="0">
                <a:latin typeface="Avenir Next LT Pro" panose="020B0504020202020204" pitchFamily="34" charset="0"/>
              </a:rPr>
              <a:t>God our Savior; Jesus Christ our Savior</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342372"/>
            <a:ext cx="11661731" cy="5386090"/>
          </a:xfrm>
          <a:prstGeom prst="rect">
            <a:avLst/>
          </a:prstGeom>
          <a:noFill/>
          <a:ln>
            <a:noFill/>
          </a:ln>
        </p:spPr>
        <p:txBody>
          <a:bodyPr wrap="square" rtlCol="0">
            <a:spAutoFit/>
          </a:bodyPr>
          <a:lstStyle/>
          <a:p>
            <a:pPr algn="just"/>
            <a:r>
              <a:rPr lang="en-US" sz="2400" i="1" dirty="0">
                <a:latin typeface="Avenir Next LT Pro" panose="020B0504020202020204" pitchFamily="34" charset="0"/>
              </a:rPr>
              <a:t>3 but at the proper time manifested, even His word, in the proclamation with which I was entrusted according to the commandment of </a:t>
            </a:r>
            <a:r>
              <a:rPr lang="en-US" sz="2400" b="1" i="1" u="sng" dirty="0">
                <a:latin typeface="Avenir Next LT Pro" panose="020B0504020202020204" pitchFamily="34" charset="0"/>
              </a:rPr>
              <a:t>God our Savior</a:t>
            </a:r>
            <a:r>
              <a:rPr lang="en-US" sz="2400" i="1" dirty="0">
                <a:latin typeface="Avenir Next LT Pro" panose="020B0504020202020204" pitchFamily="34" charset="0"/>
              </a:rPr>
              <a:t>, 4 To Titus, my true child in a common faith: Grace and peace from God the Father and </a:t>
            </a:r>
            <a:r>
              <a:rPr lang="en-US" sz="2400" b="1" i="1" u="sng" dirty="0">
                <a:latin typeface="Avenir Next LT Pro" panose="020B0504020202020204" pitchFamily="34" charset="0"/>
              </a:rPr>
              <a:t>Christ Jesus our Savior</a:t>
            </a:r>
            <a:r>
              <a:rPr lang="en-US" sz="2400" i="1" dirty="0">
                <a:latin typeface="Avenir Next LT Pro" panose="020B0504020202020204" pitchFamily="34" charset="0"/>
              </a:rPr>
              <a:t>. (Titus 1:3-4)</a:t>
            </a:r>
          </a:p>
          <a:p>
            <a:pPr algn="just"/>
            <a:endParaRPr lang="en-US" sz="2400" i="1" dirty="0">
              <a:effectLst/>
              <a:latin typeface="Avenir Next LT Pro" panose="020B0504020202020204" pitchFamily="34" charset="0"/>
              <a:ea typeface="Calibri" panose="020F0502020204030204" pitchFamily="34" charset="0"/>
              <a:cs typeface="Times New Roman" panose="02020603050405020304" pitchFamily="18" charset="0"/>
            </a:endParaRPr>
          </a:p>
          <a:p>
            <a:pPr algn="just"/>
            <a:r>
              <a:rPr lang="en-US" sz="2400" dirty="0">
                <a:latin typeface="Avenir Next LT Pro" panose="020B0504020202020204" pitchFamily="34" charset="0"/>
                <a:ea typeface="Calibri" panose="020F0502020204030204" pitchFamily="34" charset="0"/>
                <a:cs typeface="Times New Roman" panose="02020603050405020304" pitchFamily="18" charset="0"/>
              </a:rPr>
              <a:t>10 not pilfering, but showing all good faith so that they will adorn the doctrine of </a:t>
            </a:r>
            <a:r>
              <a:rPr lang="en-US" sz="2400" b="1" u="sng" dirty="0">
                <a:latin typeface="Avenir Next LT Pro" panose="020B0504020202020204" pitchFamily="34" charset="0"/>
                <a:ea typeface="Calibri" panose="020F0502020204030204" pitchFamily="34" charset="0"/>
                <a:cs typeface="Times New Roman" panose="02020603050405020304" pitchFamily="18" charset="0"/>
              </a:rPr>
              <a:t>God our Savior</a:t>
            </a:r>
            <a:r>
              <a:rPr lang="en-US" sz="2400" dirty="0">
                <a:latin typeface="Avenir Next LT Pro" panose="020B0504020202020204" pitchFamily="34" charset="0"/>
                <a:ea typeface="Calibri" panose="020F0502020204030204" pitchFamily="34" charset="0"/>
                <a:cs typeface="Times New Roman" panose="02020603050405020304" pitchFamily="18" charset="0"/>
              </a:rPr>
              <a:t> in every respect…13 looking for the blessed hope and the appearing of the glory of </a:t>
            </a:r>
            <a:r>
              <a:rPr lang="en-US" sz="2400" b="1" u="sng" dirty="0">
                <a:latin typeface="Avenir Next LT Pro" panose="020B0504020202020204" pitchFamily="34" charset="0"/>
                <a:ea typeface="Calibri" panose="020F0502020204030204" pitchFamily="34" charset="0"/>
                <a:cs typeface="Times New Roman" panose="02020603050405020304" pitchFamily="18" charset="0"/>
              </a:rPr>
              <a:t>our great God and Savior, Christ Jesus</a:t>
            </a:r>
            <a:r>
              <a:rPr lang="en-US" sz="2400" dirty="0">
                <a:latin typeface="Avenir Next LT Pro" panose="020B0504020202020204" pitchFamily="34" charset="0"/>
                <a:ea typeface="Calibri" panose="020F0502020204030204" pitchFamily="34" charset="0"/>
                <a:cs typeface="Times New Roman" panose="02020603050405020304" pitchFamily="18" charset="0"/>
              </a:rPr>
              <a:t>. (Titus 2:10, 13)</a:t>
            </a:r>
          </a:p>
          <a:p>
            <a:pPr algn="just"/>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just"/>
            <a:r>
              <a:rPr lang="en-US" sz="2400" dirty="0">
                <a:latin typeface="Avenir Next LT Pro" panose="020B0504020202020204" pitchFamily="34" charset="0"/>
                <a:ea typeface="Calibri" panose="020F0502020204030204" pitchFamily="34" charset="0"/>
                <a:cs typeface="Times New Roman" panose="02020603050405020304" pitchFamily="18" charset="0"/>
              </a:rPr>
              <a:t>4 But when the kindness of </a:t>
            </a:r>
            <a:r>
              <a:rPr lang="en-US" sz="2400" b="1" u="sng" dirty="0">
                <a:latin typeface="Avenir Next LT Pro" panose="020B0504020202020204" pitchFamily="34" charset="0"/>
                <a:ea typeface="Calibri" panose="020F0502020204030204" pitchFamily="34" charset="0"/>
                <a:cs typeface="Times New Roman" panose="02020603050405020304" pitchFamily="18" charset="0"/>
              </a:rPr>
              <a:t>God our Savior</a:t>
            </a:r>
            <a:r>
              <a:rPr lang="en-US" sz="2400" dirty="0">
                <a:latin typeface="Avenir Next LT Pro" panose="020B0504020202020204" pitchFamily="34" charset="0"/>
                <a:ea typeface="Calibri" panose="020F0502020204030204" pitchFamily="34" charset="0"/>
                <a:cs typeface="Times New Roman" panose="02020603050405020304" pitchFamily="18" charset="0"/>
              </a:rPr>
              <a:t> and His love for mankind appeared, 5 He saved us, not on the basis of deeds which we have done in righteousness, but according to His mercy, by the washing of regeneration and renewing by the Holy Spirit, 6 whom He poured out upon us richly through </a:t>
            </a:r>
            <a:r>
              <a:rPr lang="en-US" sz="2400" b="1" u="sng" dirty="0">
                <a:latin typeface="Avenir Next LT Pro" panose="020B0504020202020204" pitchFamily="34" charset="0"/>
                <a:ea typeface="Calibri" panose="020F0502020204030204" pitchFamily="34" charset="0"/>
                <a:cs typeface="Times New Roman" panose="02020603050405020304" pitchFamily="18" charset="0"/>
              </a:rPr>
              <a:t>Jesus Christ our Savior</a:t>
            </a:r>
            <a:r>
              <a:rPr lang="en-US" sz="2400" dirty="0">
                <a:latin typeface="Avenir Next LT Pro" panose="020B0504020202020204" pitchFamily="34" charset="0"/>
                <a:ea typeface="Calibri" panose="020F0502020204030204" pitchFamily="34" charset="0"/>
                <a:cs typeface="Times New Roman" panose="02020603050405020304" pitchFamily="18" charset="0"/>
              </a:rPr>
              <a:t>… (Titus 3:4-6)</a:t>
            </a:r>
          </a:p>
        </p:txBody>
      </p:sp>
    </p:spTree>
    <p:extLst>
      <p:ext uri="{BB962C8B-B14F-4D97-AF65-F5344CB8AC3E}">
        <p14:creationId xmlns:p14="http://schemas.microsoft.com/office/powerpoint/2010/main" val="423107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Avenir Next LT Pro" panose="020B0504020202020204" pitchFamily="34" charset="0"/>
                <a:ea typeface="Times New Roman" panose="02020603050405020304" pitchFamily="18" charset="0"/>
                <a:cs typeface="Calibri" panose="020F0502020204030204" pitchFamily="34" charset="0"/>
              </a:rPr>
              <a:t>1 Paul, a bond-servant of God and an apostle of Jesus Christ, </a:t>
            </a:r>
            <a:r>
              <a:rPr lang="en-US" sz="3200" b="1" i="1" u="sng" dirty="0">
                <a:effectLst/>
                <a:latin typeface="Avenir Next LT Pro" panose="020B0504020202020204" pitchFamily="34" charset="0"/>
                <a:ea typeface="Times New Roman" panose="02020603050405020304" pitchFamily="18" charset="0"/>
                <a:cs typeface="Calibri" panose="020F0502020204030204" pitchFamily="34" charset="0"/>
              </a:rPr>
              <a:t>for the faith of those chosen of God</a:t>
            </a:r>
            <a:r>
              <a:rPr lang="en-US" sz="3200" b="1" i="1" dirty="0">
                <a:effectLst/>
                <a:latin typeface="Avenir Next LT Pro" panose="020B0504020202020204" pitchFamily="34" charset="0"/>
                <a:ea typeface="Times New Roman" panose="02020603050405020304" pitchFamily="18" charset="0"/>
                <a:cs typeface="Calibri" panose="020F0502020204030204" pitchFamily="34" charset="0"/>
              </a:rPr>
              <a:t> </a:t>
            </a:r>
            <a:r>
              <a:rPr lang="en-US" sz="3200" i="1" dirty="0">
                <a:effectLst/>
                <a:latin typeface="Avenir Next LT Pro" panose="020B0504020202020204" pitchFamily="34" charset="0"/>
                <a:ea typeface="Times New Roman" panose="02020603050405020304" pitchFamily="18" charset="0"/>
                <a:cs typeface="Calibri" panose="020F0502020204030204" pitchFamily="34" charset="0"/>
              </a:rPr>
              <a:t>and the knowledge of the truth which is according to godliness, 2 in the hope of eternal life, which God, who cannot lie, promised long ages ago, 3 but at the proper time manifested, even His word, in the proclamation with which I was entrusted according to the commandment of God our Savior, 4 To Titus, my true child in a common faith: Grace and peace from God the Father and Christ Jesus our Savior. </a:t>
            </a:r>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92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I Sought the Lord (anonymous)</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262979"/>
          </a:xfrm>
          <a:prstGeom prst="rect">
            <a:avLst/>
          </a:prstGeom>
          <a:noFill/>
          <a:ln>
            <a:noFill/>
          </a:ln>
        </p:spPr>
        <p:txBody>
          <a:bodyPr wrap="square" rtlCol="0">
            <a:spAutoFit/>
          </a:bodyPr>
          <a:lstStyle/>
          <a:p>
            <a:pPr marL="0" marR="0" algn="ctr">
              <a:spcBef>
                <a:spcPts val="0"/>
              </a:spcBef>
              <a:spcAft>
                <a:spcPts val="0"/>
              </a:spcAft>
            </a:pP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I sought the Lord, and afterward I knew</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he moved my soul to seek him, seeking me;</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it was not I that found, O Savior true;</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no, I was found, was found of thee.</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Thou didst reach forth thy hand and mine enfold;</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I walked and sank not on the storm-vexed sea;</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'twas not so much that I on thee took hold,</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t>as thou, dear Lord, on me, on me.</a:t>
            </a:r>
            <a:br>
              <a:rPr lang="en-US" sz="2400" i="1" dirty="0">
                <a:effectLst/>
                <a:latin typeface="Avenir Next LT Pro" panose="020B0504020202020204" pitchFamily="34" charset="0"/>
                <a:ea typeface="Calibri" panose="020F0502020204030204" pitchFamily="34" charset="0"/>
                <a:cs typeface="Times New Roman" panose="02020603050405020304" pitchFamily="18" charset="0"/>
              </a:rPr>
            </a:b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ctr"/>
            <a:r>
              <a:rPr lang="en-US" sz="2400" i="1" dirty="0">
                <a:effectLst/>
                <a:latin typeface="Avenir Next LT Pro" panose="020B0504020202020204" pitchFamily="34" charset="0"/>
                <a:ea typeface="Times New Roman" panose="02020603050405020304" pitchFamily="18" charset="0"/>
              </a:rPr>
              <a:t>I find, I walk, I love; but O the whole</a:t>
            </a:r>
            <a:br>
              <a:rPr lang="en-US" sz="2400" i="1" dirty="0">
                <a:effectLst/>
                <a:latin typeface="Avenir Next LT Pro" panose="020B0504020202020204" pitchFamily="34" charset="0"/>
                <a:ea typeface="Times New Roman" panose="02020603050405020304" pitchFamily="18" charset="0"/>
              </a:rPr>
            </a:br>
            <a:r>
              <a:rPr lang="en-US" sz="2400" i="1" dirty="0">
                <a:effectLst/>
                <a:latin typeface="Avenir Next LT Pro" panose="020B0504020202020204" pitchFamily="34" charset="0"/>
                <a:ea typeface="Times New Roman" panose="02020603050405020304" pitchFamily="18" charset="0"/>
              </a:rPr>
              <a:t>of love is but my answer, Lord, to thee!</a:t>
            </a:r>
            <a:br>
              <a:rPr lang="en-US" sz="2400" i="1" dirty="0">
                <a:effectLst/>
                <a:latin typeface="Avenir Next LT Pro" panose="020B0504020202020204" pitchFamily="34" charset="0"/>
                <a:ea typeface="Times New Roman" panose="02020603050405020304" pitchFamily="18" charset="0"/>
              </a:rPr>
            </a:br>
            <a:r>
              <a:rPr lang="en-US" sz="2400" i="1" dirty="0">
                <a:effectLst/>
                <a:latin typeface="Avenir Next LT Pro" panose="020B0504020202020204" pitchFamily="34" charset="0"/>
                <a:ea typeface="Times New Roman" panose="02020603050405020304" pitchFamily="18" charset="0"/>
              </a:rPr>
              <a:t>For thou wert long beforehand with my soul;</a:t>
            </a:r>
            <a:br>
              <a:rPr lang="en-US" sz="2400" i="1" dirty="0">
                <a:effectLst/>
                <a:latin typeface="Avenir Next LT Pro" panose="020B0504020202020204" pitchFamily="34" charset="0"/>
                <a:ea typeface="Times New Roman" panose="02020603050405020304" pitchFamily="18" charset="0"/>
              </a:rPr>
            </a:br>
            <a:r>
              <a:rPr lang="en-US" sz="2400" i="1" dirty="0">
                <a:effectLst/>
                <a:latin typeface="Avenir Next LT Pro" panose="020B0504020202020204" pitchFamily="34" charset="0"/>
                <a:ea typeface="Times New Roman" panose="02020603050405020304" pitchFamily="18" charset="0"/>
              </a:rPr>
              <a:t>always, always thou </a:t>
            </a:r>
            <a:r>
              <a:rPr lang="en-US" sz="2400" i="1" dirty="0" err="1">
                <a:effectLst/>
                <a:latin typeface="Avenir Next LT Pro" panose="020B0504020202020204" pitchFamily="34" charset="0"/>
                <a:ea typeface="Times New Roman" panose="02020603050405020304" pitchFamily="18" charset="0"/>
              </a:rPr>
              <a:t>lovedst</a:t>
            </a:r>
            <a:r>
              <a:rPr lang="en-US" sz="2400" i="1" dirty="0">
                <a:effectLst/>
                <a:latin typeface="Avenir Next LT Pro" panose="020B0504020202020204" pitchFamily="34" charset="0"/>
                <a:ea typeface="Times New Roman" panose="02020603050405020304" pitchFamily="18" charset="0"/>
              </a:rPr>
              <a:t> me. </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313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Right Doctrine – Right Living - Introduction</a:t>
            </a:r>
          </a:p>
          <a:p>
            <a:pPr algn="ctr"/>
            <a:r>
              <a:rPr lang="en-US" sz="2800" i="1" dirty="0">
                <a:latin typeface="Avenir Next LT Pro" panose="020B0504020202020204" pitchFamily="34" charset="0"/>
              </a:rPr>
              <a:t>Titus 1:1-4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3" name="TextBox 2">
            <a:extLst>
              <a:ext uri="{FF2B5EF4-FFF2-40B4-BE49-F238E27FC236}">
                <a16:creationId xmlns:a16="http://schemas.microsoft.com/office/drawing/2014/main" id="{F9E408A3-2CCD-49E6-91DE-20D54C45B6A5}"/>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August 30 - PM</a:t>
            </a:r>
          </a:p>
        </p:txBody>
      </p:sp>
    </p:spTree>
    <p:extLst>
      <p:ext uri="{BB962C8B-B14F-4D97-AF65-F5344CB8AC3E}">
        <p14:creationId xmlns:p14="http://schemas.microsoft.com/office/powerpoint/2010/main" val="269966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Avenir Next LT Pro" panose="020B0504020202020204" pitchFamily="34" charset="0"/>
                <a:ea typeface="Times New Roman" panose="02020603050405020304" pitchFamily="18" charset="0"/>
                <a:cs typeface="Calibri" panose="020F0502020204030204" pitchFamily="34" charset="0"/>
              </a:rPr>
              <a:t>1 Paul, a bond-servant of God and an apostle of Jesus Christ, for the faith of those chosen of God and the knowledge of the truth which is according to godliness, 2 in the hope of eternal life, which God, who cannot lie, promised long ages ago, 3 but at the proper time manifested, even His word, in the proclamation with which I was entrusted according to the commandment of God our Savior, 4 To Titus, my true child in a common faith: Grace and peace from God the Father and Christ Jesus our Savior. </a:t>
            </a:r>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029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view of a mountain&#10;&#10;Description automatically generated">
            <a:extLst>
              <a:ext uri="{FF2B5EF4-FFF2-40B4-BE49-F238E27FC236}">
                <a16:creationId xmlns:a16="http://schemas.microsoft.com/office/drawing/2014/main" id="{0FA51159-83B4-41C5-8EBF-21F53C841C3F}"/>
              </a:ext>
            </a:extLst>
          </p:cNvPr>
          <p:cNvPicPr>
            <a:picLocks noChangeAspect="1"/>
          </p:cNvPicPr>
          <p:nvPr/>
        </p:nvPicPr>
        <p:blipFill rotWithShape="1">
          <a:blip r:embed="rId3">
            <a:extLst>
              <a:ext uri="{28A0092B-C50C-407E-A947-70E740481C1C}">
                <a14:useLocalDpi xmlns:a14="http://schemas.microsoft.com/office/drawing/2010/main" val="0"/>
              </a:ext>
            </a:extLst>
          </a:blip>
          <a:srcRect t="24968" r="1" b="1"/>
          <a:stretch/>
        </p:blipFill>
        <p:spPr>
          <a:xfrm>
            <a:off x="913795" y="643466"/>
            <a:ext cx="10276720" cy="5571067"/>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93936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rock, water&#10;&#10;Description automatically generated">
            <a:extLst>
              <a:ext uri="{FF2B5EF4-FFF2-40B4-BE49-F238E27FC236}">
                <a16:creationId xmlns:a16="http://schemas.microsoft.com/office/drawing/2014/main" id="{9E2D7004-1BDA-44A5-899A-D18527C7E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222"/>
            <a:ext cx="12192000" cy="5957556"/>
          </a:xfrm>
          <a:prstGeom prst="rect">
            <a:avLst/>
          </a:prstGeom>
        </p:spPr>
      </p:pic>
    </p:spTree>
    <p:extLst>
      <p:ext uri="{BB962C8B-B14F-4D97-AF65-F5344CB8AC3E}">
        <p14:creationId xmlns:p14="http://schemas.microsoft.com/office/powerpoint/2010/main" val="39512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2062103"/>
          </a:xfrm>
          <a:prstGeom prst="rect">
            <a:avLst/>
          </a:prstGeom>
          <a:noFill/>
          <a:ln>
            <a:noFill/>
          </a:ln>
        </p:spPr>
        <p:txBody>
          <a:bodyPr wrap="square" rtlCol="0">
            <a:spAutoFit/>
          </a:bodyPr>
          <a:lstStyle/>
          <a:p>
            <a:pPr lvl="0" algn="just"/>
            <a:r>
              <a:rPr lang="en-US" sz="3200" dirty="0">
                <a:latin typeface="Avenir Next LT Pro" panose="020B0504020202020204" pitchFamily="34" charset="0"/>
              </a:rPr>
              <a:t>Living godly in the present age (Titus 2:12) requires being:</a:t>
            </a:r>
          </a:p>
          <a:p>
            <a:pPr marL="514350" lvl="0" indent="-514350" algn="just">
              <a:buFont typeface="+mj-lt"/>
              <a:buAutoNum type="arabicPeriod"/>
            </a:pPr>
            <a:r>
              <a:rPr lang="en-US" sz="3200" dirty="0">
                <a:latin typeface="Avenir Next LT Pro" panose="020B0504020202020204" pitchFamily="34" charset="0"/>
              </a:rPr>
              <a:t>Saved by the grace of God;</a:t>
            </a:r>
          </a:p>
          <a:p>
            <a:pPr marL="514350" lvl="0" indent="-514350" algn="just">
              <a:buFont typeface="+mj-lt"/>
              <a:buAutoNum type="arabicPeriod"/>
            </a:pPr>
            <a:r>
              <a:rPr lang="en-US" sz="3200" dirty="0">
                <a:latin typeface="Avenir Next LT Pro" panose="020B0504020202020204" pitchFamily="34" charset="0"/>
              </a:rPr>
              <a:t>Engaged in good deeds to the glory of God;</a:t>
            </a:r>
          </a:p>
          <a:p>
            <a:pPr marL="514350" lvl="0" indent="-514350" algn="just">
              <a:buFont typeface="+mj-lt"/>
              <a:buAutoNum type="arabicPeriod"/>
            </a:pPr>
            <a:r>
              <a:rPr lang="en-US" sz="3200" dirty="0">
                <a:latin typeface="Avenir Next LT Pro" panose="020B0504020202020204" pitchFamily="34" charset="0"/>
              </a:rPr>
              <a:t>Committed to the Church of God.</a:t>
            </a: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7250"/>
                            </p:stCondLst>
                            <p:childTnLst>
                              <p:par>
                                <p:cTn id="17" presetID="10" presetClass="entr" presetSubtype="0" fill="hold" grpId="0" nodeType="after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Living godly in the present age requires being saved by the grace of God.</a:t>
            </a:r>
          </a:p>
        </p:txBody>
      </p:sp>
    </p:spTree>
    <p:extLst>
      <p:ext uri="{BB962C8B-B14F-4D97-AF65-F5344CB8AC3E}">
        <p14:creationId xmlns:p14="http://schemas.microsoft.com/office/powerpoint/2010/main" val="398345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5:20-6:2</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Avenir Next LT Pro" panose="020B0504020202020204" pitchFamily="34" charset="0"/>
                <a:ea typeface="Calibri" panose="020F0502020204030204" pitchFamily="34" charset="0"/>
                <a:cs typeface="Calibri" panose="020F0502020204030204" pitchFamily="34" charset="0"/>
              </a:rPr>
              <a:t>20 The Law came in so that the transgression would increase; but where sin increased, grace abounded all the more, 21 so that, as sin reigned in death, even so grace would reign through righteousness to eternal life through Jesus Christ our Lord. 6:1 What shall we say then? Are we to continue in sin so that grace may increase? 2 May it never be! How shall we who died to sin still live in it? </a:t>
            </a:r>
            <a:endParaRPr lang="en-US" sz="3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2789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Avenir Next LT Pro" panose="020B0504020202020204" pitchFamily="34" charset="0"/>
                <a:ea typeface="Times New Roman" panose="02020603050405020304" pitchFamily="18" charset="0"/>
                <a:cs typeface="Calibri" panose="020F0502020204030204" pitchFamily="34" charset="0"/>
              </a:rPr>
              <a:t>1 Paul, a bond-servant of God and an apostle of Jesus Christ, for the faith of those chosen of God and the knowledge of the truth which is according to godliness, 2 in the hope of eternal life, which God, who cannot lie, promised long ages ago, 3 but at the proper time manifested, even His word, in the proclamation with which I was entrusted according to the commandment of God our Savior, 4 To Titus, my true child in a common faith: Grace and peace from God the Father and Christ Jesus our Savior. </a:t>
            </a:r>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05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2:4-5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308324"/>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Avenir Next LT Pro" panose="020B0504020202020204" pitchFamily="34" charset="0"/>
                <a:ea typeface="Calibri" panose="020F0502020204030204" pitchFamily="34" charset="0"/>
                <a:cs typeface="Calibri" panose="020F0502020204030204" pitchFamily="34" charset="0"/>
              </a:rPr>
              <a:t>4 But God, being rich in mercy, because of His great love with which He loved us, 5 even when we were dead in our transgressions, made us alive together with Christ (by grace you have been saved), </a:t>
            </a:r>
            <a:endParaRPr lang="en-US" sz="3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5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379</TotalTime>
  <Words>1261</Words>
  <Application>Microsoft Office PowerPoint</Application>
  <PresentationFormat>Widescreen</PresentationFormat>
  <Paragraphs>65</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Agency FB</vt:lpstr>
      <vt:lpstr>Arial</vt:lpstr>
      <vt:lpstr>Avenir Next LT Pro</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cp:revision>
  <dcterms:created xsi:type="dcterms:W3CDTF">2020-08-29T16:37:12Z</dcterms:created>
  <dcterms:modified xsi:type="dcterms:W3CDTF">2020-08-29T23:03:35Z</dcterms:modified>
</cp:coreProperties>
</file>